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4.xml"/>
  <Override ContentType="application/vnd.openxmlformats-officedocument.theme+xml" PartName="/ppt/theme/theme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60" r:id="rId4"/>
    <p:sldMasterId id="2147483661" r:id="rId5"/>
  </p:sldMasterIdLst>
  <p:notesMasterIdLst>
    <p:notesMasterId r:id="rId6"/>
  </p:notesMasterIdLst>
  <p:sldIdLst>
    <p:sldId id="256" r:id="rId7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presProps" Id="rId2" Target="presProps.xml"/><Relationship Type="http://schemas.openxmlformats.org/officeDocument/2006/relationships/theme" Id="rId1" Target="theme/theme1.xml"/><Relationship Type="http://schemas.openxmlformats.org/officeDocument/2006/relationships/slideMaster" Id="rId4" Target="slideMasters/slideMaster1.xml"/><Relationship Type="http://schemas.openxmlformats.org/officeDocument/2006/relationships/tableStyles" Id="rId3" Target="tableStyles.xml"/><Relationship Type="http://schemas.openxmlformats.org/officeDocument/2006/relationships/notesMaster" Id="rId6" Target="notesMasters/notesMaster1.xml"/><Relationship Type="http://schemas.openxmlformats.org/officeDocument/2006/relationships/slideMaster" Id="rId5" Target="slideMasters/slideMaster2.xml"/><Relationship Type="http://schemas.openxmlformats.org/officeDocument/2006/relationships/slide" Id="rId7" Target="slides/slide1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3" id="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4" id="4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45" id="45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 txBox="1"/>
          <p:nvPr>
            <p:ph type="subTitle" idx="1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" id="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35" id="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6" id="3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37" id="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8" id="38"/>
          <p:cNvSpPr txBox="1"/>
          <p:nvPr>
            <p:ph type="body" idx="1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39" id="39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0" id="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" id="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2" id="12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3" id="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" id="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5" id="15"/>
          <p:cNvSpPr txBox="1"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6" id="16"/>
          <p:cNvSpPr txBox="1"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9" id="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" id="20"/>
          <p:cNvSpPr txBox="1"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1" id="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25" id="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" id="26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27" id="27"/>
          <p:cNvSpPr txBox="1"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28" id="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" id="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30" id="30"/>
          <p:cNvSpPr txBox="1"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indent="-285750" marL="742950" rtl="0">
              <a:defRPr/>
            </a:lvl2pPr>
            <a:lvl3pPr indent="-228600" marL="1143000" rtl="0">
              <a:defRPr/>
            </a:lvl3pPr>
            <a:lvl4pPr indent="-228600" marL="16002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31" id="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2" id="3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33" id="33"/>
          <p:cNvSpPr txBox="1"/>
          <p:nvPr>
            <p:ph type="body" idx="1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34" id="34"/>
          <p:cNvSpPr txBox="1"/>
          <p:nvPr>
            <p:ph type="body" idx="2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3.xml"/></Relationships>
</file>

<file path=ppt/slideMasters/_rels/slideMaster2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8.xml"/><Relationship Type="http://schemas.openxmlformats.org/officeDocument/2006/relationships/slideLayout" Id="rId1" Target="../slideLayouts/slideLayout7.xml"/><Relationship Type="http://schemas.openxmlformats.org/officeDocument/2006/relationships/slideLayout" Id="rId4" Target="../slideLayouts/slideLayout10.xml"/><Relationship Type="http://schemas.openxmlformats.org/officeDocument/2006/relationships/slideLayout" Id="rId3" Target="../slideLayouts/slideLayout9.xml"/><Relationship Type="http://schemas.openxmlformats.org/officeDocument/2006/relationships/slideLayout" Id="rId6" Target="../slideLayouts/slideLayout12.xml"/><Relationship Type="http://schemas.openxmlformats.org/officeDocument/2006/relationships/slideLayout" Id="rId5" Target="../slideLayouts/slideLayout11.xml"/><Relationship Type="http://schemas.openxmlformats.org/officeDocument/2006/relationships/theme" Id="rId7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r="50%" l="50%" b="50%" t="50%"/>
          </a:path>
          <a:tileRect/>
        </a:gra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" id="6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rgbClr val="000000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rgbClr val="000000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rgbClr val="000000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22" id="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" id="2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24" id="24"/>
          <p:cNvSpPr txBox="1"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2.xml"/><Relationship Type="http://schemas.openxmlformats.org/officeDocument/2006/relationships/hyperlink" Id="rId4" TargetMode="External" Target="http://www.rubyist.net/~matz/20070508.html#p02"/><Relationship Type="http://schemas.openxmlformats.org/officeDocument/2006/relationships/hyperlink" Id="rId3" TargetMode="External" Target="https://bugs.ruby-lang.org/issues/2565"/><Relationship Type="http://schemas.openxmlformats.org/officeDocument/2006/relationships/hyperlink" Id="rId6" TargetMode="External" Target="https://github.com/yugui/ruby/tree/feature/dtrace-again"/><Relationship Type="http://schemas.openxmlformats.org/officeDocument/2006/relationships/hyperlink" Id="rId5" TargetMode="External" Target="https://github.com/tenderlove/ruby/tree/probes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40" id="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1" id="41"/>
          <p:cNvSpPr txBox="1"/>
          <p:nvPr>
            <p:ph type="title"/>
          </p:nvPr>
        </p:nvSpPr>
        <p:spPr>
          <a:xfrm>
            <a:off y="274637" x="780923"/>
            <a:ext cy="543599" cx="7905899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/>
              <a:t>Dtrace/SystemTap for Ruby </a:t>
            </a:r>
            <a:r>
              <a:rPr lang="en" sz="1800" u="sng">
                <a:solidFill>
                  <a:schemeClr val="hlink"/>
                </a:solidFill>
                <a:hlinkClick r:id="rId3"/>
              </a:rPr>
              <a:t>#2565</a:t>
            </a:r>
          </a:p>
        </p:txBody>
      </p:sp>
      <p:sp>
        <p:nvSpPr>
          <p:cNvPr name="Shape 42" id="42"/>
          <p:cNvSpPr txBox="1"/>
          <p:nvPr>
            <p:ph type="body" idx="1"/>
          </p:nvPr>
        </p:nvSpPr>
        <p:spPr>
          <a:xfrm>
            <a:off y="818237" x="397248"/>
            <a:ext cy="5974800" cx="828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b="1"/>
              <a:t>Motivation</a:t>
            </a:r>
          </a:p>
          <a:p>
            <a:pPr indent="-381000" marL="457200" rtl="0" lv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 u="sng">
                <a:solidFill>
                  <a:schemeClr val="hlink"/>
                </a:solidFill>
                <a:hlinkClick r:id="rId4"/>
              </a:rPr>
              <a:t>The success story of Twitter</a:t>
            </a:r>
          </a:p>
          <a:p>
            <a:pPr indent="-381000" marL="457200" rtl="0" lv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/>
              <a:t>Live performance monitoring, Dynamic statistics</a:t>
            </a:r>
          </a:p>
          <a:p>
            <a:pPr rtl="0" lvl="0">
              <a:buNone/>
            </a:pPr>
            <a:r>
              <a:rPr lang="en" b="1"/>
              <a:t>Status:</a:t>
            </a:r>
            <a:r>
              <a:rPr lang="en"/>
              <a:t> </a:t>
            </a:r>
            <a:r>
              <a:rPr lang="en" sz="1800" u="sng">
                <a:solidFill>
                  <a:schemeClr val="hlink"/>
                </a:solidFill>
                <a:hlinkClick r:id="rId5"/>
              </a:rPr>
              <a:t>tenderlove</a:t>
            </a:r>
            <a:r>
              <a:rPr lang="en"/>
              <a:t>, </a:t>
            </a:r>
            <a:r>
              <a:rPr lang="en" sz="1800" u="sng">
                <a:solidFill>
                  <a:schemeClr val="hlink"/>
                </a:solidFill>
                <a:hlinkClick r:id="rId6"/>
              </a:rPr>
              <a:t>yugui</a:t>
            </a:r>
          </a:p>
          <a:p>
            <a:pPr rtl="0" lvl="0">
              <a:buNone/>
            </a:pPr>
            <a:r>
              <a:rPr lang="en" b="1"/>
              <a:t>Target: (Open)Solaris, OSX, FreeBSD, Linux</a:t>
            </a:r>
          </a:p>
          <a:p>
            <a:pPr rtl="0" lvl="0">
              <a:buNone/>
            </a:pPr>
            <a:r>
              <a:rPr lang="en" b="1"/>
              <a:t>Example</a:t>
            </a:r>
          </a:p>
          <a:p>
            <a:pPr rtl="0" lvl="0">
              <a:buNone/>
            </a:pPr>
            <a:r>
              <a:rPr lang="en" sz="1200" b="1">
                <a:latin typeface="Courier New"/>
                <a:ea typeface="Courier New"/>
                <a:cs typeface="Courier New"/>
                <a:sym typeface="Courier New"/>
              </a:rPr>
              <a:t>ruby*:::object-create-start</a:t>
            </a:r>
          </a:p>
          <a:p>
            <a:pPr rtl="0" lvl="0">
              <a:buNone/>
            </a:pPr>
            <a:r>
              <a:rPr lang="en" sz="1200" b="1"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rtl="0" lvl="0">
              <a:buNone/>
            </a:pPr>
            <a:r>
              <a:rPr lang="en" sz="1200" b="1">
                <a:latin typeface="Courier New"/>
                <a:ea typeface="Courier New"/>
                <a:cs typeface="Courier New"/>
                <a:sym typeface="Courier New"/>
              </a:rPr>
              <a:t>	@last_created[copyinstr($1)] = timestamp;</a:t>
            </a:r>
          </a:p>
          <a:p>
            <a:pPr rtl="0" lvl="0">
              <a:buNone/>
            </a:pPr>
            <a:r>
              <a:rPr lang="en" sz="1200" b="1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rtl="0" lvl="0">
              <a:buNone/>
            </a:pPr>
            <a:r>
              <a:rPr lang="en" b="1"/>
              <a:t>Concern</a:t>
            </a:r>
          </a:p>
          <a:p>
            <a:pPr indent="-419100" marL="457200" rtl="0" lvl="0">
              <a:buClr>
                <a:srgbClr val="000000"/>
              </a:buClr>
              <a:buSzPct val="208333"/>
              <a:buFont typeface="Arial"/>
              <a:buChar char="•"/>
            </a:pPr>
            <a:r>
              <a:rPr lang="en" sz="2400"/>
              <a:t>API design. Probe stability</a:t>
            </a:r>
          </a:p>
          <a:p>
            <a:pPr indent="-419100" marL="457200" lvl="0">
              <a:buClr>
                <a:srgbClr val="000000"/>
              </a:buClr>
              <a:buSzPct val="208333"/>
              <a:buFont typeface="Arial"/>
              <a:buChar char="•"/>
            </a:pPr>
            <a:r>
              <a:rPr lang="en" sz="2400"/>
              <a:t>Performance overhead: ~10 NOPs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