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4.xml"/>
  <Override ContentType="application/vnd.openxmlformats-officedocument.presentationml.notesSlide+xml" PartName="/ppt/notesSlides/notes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3.xml"/>
  <Override ContentType="application/vnd.openxmlformats-officedocument.theme+xml" PartName="/ppt/theme/theme2.xml"/>
  <Override ContentType="application/vnd.openxmlformats-officedocument.theme+xml" PartName="/ppt/theme/theme4.xml"/>
  <Override ContentType="application/vnd.openxmlformats-officedocument.theme+xml" PartName="/ppt/theme/theme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tableStyles+xml" PartName="/ppt/tableStyles.xml"/>
</Types>
</file>

<file path=_rels/.rels><?xml version="1.0" encoding="UTF-8" standalone="yes"?><Relationships xmlns="http://schemas.openxmlformats.org/package/2006/relationships"><Relationship Type="http://schemas.openxmlformats.org/officeDocument/2006/relationships/officeDocument" Id="rId1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c:Ignorable="mv" autoCompressPictures="0" mc:PreserveAttributes="mv:*" saveSubsetFonts="1">
  <p:sldMasterIdLst>
    <p:sldMasterId id="2147483660" r:id="rId4"/>
    <p:sldMasterId id="2147483661" r:id="rId5"/>
  </p:sldMasterIdLst>
  <p:notesMasterIdLst>
    <p:notesMasterId r:id="rId6"/>
  </p:notesMasterIdLst>
  <p:sldIdLst>
    <p:sldId id="256" r:id="rId7"/>
  </p:sldIdLst>
  <p:sldSz cy="6858000" cx="9144000"/>
  <p:notesSz cy="9144000" cx="6858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ype="http://schemas.openxmlformats.org/officeDocument/2006/relationships/presProps" Id="rId2" Target="presProps.xml"/><Relationship Type="http://schemas.openxmlformats.org/officeDocument/2006/relationships/theme" Id="rId1" Target="theme/theme1.xml"/><Relationship Type="http://schemas.openxmlformats.org/officeDocument/2006/relationships/slideMaster" Id="rId4" Target="slideMasters/slideMaster1.xml"/><Relationship Type="http://schemas.openxmlformats.org/officeDocument/2006/relationships/tableStyles" Id="rId3" Target="tableStyles.xml"/><Relationship Type="http://schemas.openxmlformats.org/officeDocument/2006/relationships/notesMaster" Id="rId6" Target="notesMasters/notesMaster1.xml"/><Relationship Type="http://schemas.openxmlformats.org/officeDocument/2006/relationships/slideMaster" Id="rId5" Target="slideMasters/slideMaster2.xml"/><Relationship Type="http://schemas.openxmlformats.org/officeDocument/2006/relationships/slide" Id="rId7" Target="slides/slide1.xml"/></Relationships>
</file>

<file path=ppt/notesMasters/_rels/notesMaster1.xml.rels><?xml version="1.0" encoding="UTF-8" standalone="yes"?><Relationships xmlns="http://schemas.openxmlformats.org/package/2006/relationships"><Relationship Type="http://schemas.openxmlformats.org/officeDocument/2006/relationships/theme" Id="rId1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" id="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Shape 2" id="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name="Shape 3" id="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bIns="91425" tIns="91425" anchor="t" lIns="91425" rIns="91425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6="accent6" tx2="lt2" accent5="accent5" bg2="dk2" tx1="dk1" accent4="accent4" bg1="lt1" accent3="accent3" accent2="accent2" accent1="accent1" folHlink="folHlink" hlink="hlink"/>
</p:notesMaster>
</file>

<file path=ppt/notesSlides/_rels/notesSlide1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43" id="4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44" id="44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45" id="45"/>
          <p:cNvSpPr txBox="1"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11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12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8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9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name="Shape 7" id="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8" id="8"/>
          <p:cNvSpPr txBox="1"/>
          <p:nvPr>
            <p:ph type="subTitle" idx="1"/>
          </p:nvPr>
        </p:nvSpPr>
        <p:spPr>
          <a:xfrm>
            <a:off y="3786737" x="685800"/>
            <a:ext cy="1046400" cx="77724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9" id="9"/>
          <p:cNvSpPr txBox="1"/>
          <p:nvPr>
            <p:ph type="ctrTitle"/>
          </p:nvPr>
        </p:nvSpPr>
        <p:spPr>
          <a:xfrm>
            <a:off y="2111123" x="685800"/>
            <a:ext cy="1546500" cx="77724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name="Shape 35" id="3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36" id="36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CAPTION_ONLY">
  <p:cSld name="CAPTION_ONLY">
    <p:spTree>
      <p:nvGrpSpPr>
        <p:cNvPr name="Shape 37" id="3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38" id="38"/>
          <p:cNvSpPr txBox="1"/>
          <p:nvPr>
            <p:ph type="body" idx="1"/>
          </p:nvPr>
        </p:nvSpPr>
        <p:spPr>
          <a:xfrm>
            <a:off y="5875078" x="457200"/>
            <a:ext cy="692693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1pPr>
            <a:lvl2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2pPr>
            <a:lvl3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3pPr>
            <a:lvl4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4pPr>
            <a:lvl5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5pPr>
            <a:lvl6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6pPr>
            <a:lvl7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7pPr>
            <a:lvl8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8pPr>
            <a:lvl9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name="Shape 39" id="39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x" type="tx">
  <p:cSld name="tx">
    <p:spTree>
      <p:nvGrpSpPr>
        <p:cNvPr name="Shape 10" id="1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1" id="11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12" id="12"/>
          <p:cNvSpPr txBox="1"/>
          <p:nvPr>
            <p:ph type="body" idx="1"/>
          </p:nvPr>
        </p:nvSpPr>
        <p:spPr>
          <a:xfrm>
            <a:off y="1600200" x="457200"/>
            <a:ext cy="49677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ColTx" type="twoColTx">
  <p:cSld name="twoColTx">
    <p:spTree>
      <p:nvGrpSpPr>
        <p:cNvPr name="Shape 13" id="1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4" id="14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15" id="15"/>
          <p:cNvSpPr txBox="1"/>
          <p:nvPr>
            <p:ph type="body" idx="1"/>
          </p:nvPr>
        </p:nvSpPr>
        <p:spPr>
          <a:xfrm>
            <a:off y="1600200" x="457200"/>
            <a:ext cy="4967700" cx="39945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  <p:sp>
        <p:nvSpPr>
          <p:cNvPr name="Shape 16" id="16"/>
          <p:cNvSpPr txBox="1"/>
          <p:nvPr>
            <p:ph type="body" idx="2"/>
          </p:nvPr>
        </p:nvSpPr>
        <p:spPr>
          <a:xfrm>
            <a:off y="1600200" x="4692273"/>
            <a:ext cy="4967700" cx="39945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name="Shape 17" id="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8" id="18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CAPTION_ONLY">
  <p:cSld name="CAPTION_ONLY">
    <p:spTree>
      <p:nvGrpSpPr>
        <p:cNvPr name="Shape 19" id="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20" id="20"/>
          <p:cNvSpPr txBox="1"/>
          <p:nvPr>
            <p:ph type="body" idx="1"/>
          </p:nvPr>
        </p:nvSpPr>
        <p:spPr>
          <a:xfrm>
            <a:off y="5875078" x="457200"/>
            <a:ext cy="6927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85750" algn="ctr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1pPr>
            <a:lvl2pPr indent="-285750" algn="ctr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2pPr>
            <a:lvl3pPr indent="-285750" algn="ctr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3pPr>
            <a:lvl4pPr indent="-285750" algn="ctr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4pPr>
            <a:lvl5pPr indent="-285750" algn="ctr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5pPr>
            <a:lvl6pPr indent="-285750" algn="ctr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6pPr>
            <a:lvl7pPr indent="-285750" algn="ctr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7pPr>
            <a:lvl8pPr indent="-285750" algn="ctr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8pPr>
            <a:lvl9pPr indent="-285750" algn="ctr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name="Shape 21" id="21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name="Shape 25" id="2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26" id="26"/>
          <p:cNvSpPr txBox="1"/>
          <p:nvPr>
            <p:ph type="ctrTitle"/>
          </p:nvPr>
        </p:nvSpPr>
        <p:spPr>
          <a:xfrm>
            <a:off y="2111123" x="685800"/>
            <a:ext cy="1546474" cx="77724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27" id="27"/>
          <p:cNvSpPr txBox="1"/>
          <p:nvPr>
            <p:ph type="subTitle" idx="1"/>
          </p:nvPr>
        </p:nvSpPr>
        <p:spPr>
          <a:xfrm>
            <a:off y="3786737" x="685800"/>
            <a:ext cy="1046317" cx="77724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x" type="tx">
  <p:cSld name="tx">
    <p:spTree>
      <p:nvGrpSpPr>
        <p:cNvPr name="Shape 28" id="2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29" id="29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30" id="30"/>
          <p:cNvSpPr txBox="1"/>
          <p:nvPr>
            <p:ph type="body" idx="1"/>
          </p:nvPr>
        </p:nvSpPr>
        <p:spPr>
          <a:xfrm>
            <a:off y="1600200" x="457200"/>
            <a:ext cy="4967574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 indent="-285750" marL="742950" rtl="0">
              <a:defRPr/>
            </a:lvl2pPr>
            <a:lvl3pPr indent="-228600" marL="1143000" rtl="0">
              <a:defRPr/>
            </a:lvl3pPr>
            <a:lvl4pPr indent="-228600" marL="1600200"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ColTx" type="twoColTx">
  <p:cSld name="twoColTx">
    <p:spTree>
      <p:nvGrpSpPr>
        <p:cNvPr name="Shape 31" id="3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32" id="32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33" id="33"/>
          <p:cNvSpPr txBox="1"/>
          <p:nvPr>
            <p:ph type="body" idx="1"/>
          </p:nvPr>
        </p:nvSpPr>
        <p:spPr>
          <a:xfrm>
            <a:off y="1600200" x="457200"/>
            <a:ext cy="4967574" cx="39945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  <p:sp>
        <p:nvSpPr>
          <p:cNvPr name="Shape 34" id="34"/>
          <p:cNvSpPr txBox="1"/>
          <p:nvPr>
            <p:ph type="body" idx="2"/>
          </p:nvPr>
        </p:nvSpPr>
        <p:spPr>
          <a:xfrm>
            <a:off y="1600200" x="4692273"/>
            <a:ext cy="4967574" cx="39945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ype="http://schemas.openxmlformats.org/officeDocument/2006/relationships/slideLayout" Id="rId2" Target="../slideLayouts/slideLayout2.xml"/><Relationship Type="http://schemas.openxmlformats.org/officeDocument/2006/relationships/slideLayout" Id="rId1" Target="../slideLayouts/slideLayout1.xml"/><Relationship Type="http://schemas.openxmlformats.org/officeDocument/2006/relationships/slideLayout" Id="rId4" Target="../slideLayouts/slideLayout4.xml"/><Relationship Type="http://schemas.openxmlformats.org/officeDocument/2006/relationships/slideLayout" Id="rId3" Target="../slideLayouts/slideLayout3.xml"/><Relationship Type="http://schemas.openxmlformats.org/officeDocument/2006/relationships/slideLayout" Id="rId6" Target="../slideLayouts/slideLayout6.xml"/><Relationship Type="http://schemas.openxmlformats.org/officeDocument/2006/relationships/slideLayout" Id="rId5" Target="../slideLayouts/slideLayout5.xml"/><Relationship Type="http://schemas.openxmlformats.org/officeDocument/2006/relationships/theme" Id="rId7" Target="../theme/theme3.xml"/></Relationships>
</file>

<file path=ppt/slideMasters/_rels/slideMaster2.xml.rels><?xml version="1.0" encoding="UTF-8" standalone="yes"?><Relationships xmlns="http://schemas.openxmlformats.org/package/2006/relationships"><Relationship Type="http://schemas.openxmlformats.org/officeDocument/2006/relationships/slideLayout" Id="rId2" Target="../slideLayouts/slideLayout8.xml"/><Relationship Type="http://schemas.openxmlformats.org/officeDocument/2006/relationships/slideLayout" Id="rId1" Target="../slideLayouts/slideLayout7.xml"/><Relationship Type="http://schemas.openxmlformats.org/officeDocument/2006/relationships/slideLayout" Id="rId4" Target="../slideLayouts/slideLayout10.xml"/><Relationship Type="http://schemas.openxmlformats.org/officeDocument/2006/relationships/slideLayout" Id="rId3" Target="../slideLayouts/slideLayout9.xml"/><Relationship Type="http://schemas.openxmlformats.org/officeDocument/2006/relationships/slideLayout" Id="rId6" Target="../slideLayouts/slideLayout12.xml"/><Relationship Type="http://schemas.openxmlformats.org/officeDocument/2006/relationships/slideLayout" Id="rId5" Target="../slideLayouts/slideLayout11.xml"/><Relationship Type="http://schemas.openxmlformats.org/officeDocument/2006/relationships/theme" Id="rId7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r="50%" l="50%" b="50%" t="50%"/>
          </a:path>
          <a:tileRect/>
        </a:gradFill>
      </p:bgPr>
    </p:bg>
    <p:spTree>
      <p:nvGrpSpPr>
        <p:cNvPr name="Shape 4" id="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5" id="5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6" id="6"/>
          <p:cNvSpPr txBox="1"/>
          <p:nvPr>
            <p:ph type="body" idx="1"/>
          </p:nvPr>
        </p:nvSpPr>
        <p:spPr>
          <a:xfrm>
            <a:off y="1600200" x="457200"/>
            <a:ext cy="49677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342900" algn="l" marL="342900" rtl="0">
              <a:spcBef>
                <a:spcPts val="600"/>
              </a:spcBef>
              <a:buClr>
                <a:srgbClr val="000000"/>
              </a:buClr>
              <a:buSzPct val="166666"/>
              <a:buFont typeface="Arial"/>
              <a:buChar char="•"/>
              <a:defRPr i="0" baseline="0" strike="noStrike" sz="30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85750" algn="l" marL="742950" rtl="0">
              <a:spcBef>
                <a:spcPts val="480"/>
              </a:spcBef>
              <a:buClr>
                <a:srgbClr val="000000"/>
              </a:buClr>
              <a:buSzPct val="100000"/>
              <a:buFont typeface="Courier New"/>
              <a:buChar char="o"/>
              <a:defRPr i="0" baseline="0" strike="noStrike" sz="24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algn="l" marL="1143000" rtl="0">
              <a:spcBef>
                <a:spcPts val="480"/>
              </a:spcBef>
              <a:buClr>
                <a:srgbClr val="000000"/>
              </a:buClr>
              <a:buSzPct val="100000"/>
              <a:buFont typeface="Wingdings"/>
              <a:buChar char="§"/>
              <a:defRPr i="0" baseline="0" strike="noStrike" sz="24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algn="l" marL="1600200" rtl="0">
              <a:spcBef>
                <a:spcPts val="360"/>
              </a:spcBef>
              <a:buClr>
                <a:srgbClr val="000000"/>
              </a:buClr>
              <a:buSzPct val="166666"/>
              <a:buFont typeface="Arial"/>
              <a:buChar char="•"/>
              <a:defRPr i="0" baseline="0" strike="noStrike" sz="18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algn="l" marL="2057400" rtl="0">
              <a:spcBef>
                <a:spcPts val="360"/>
              </a:spcBef>
              <a:buClr>
                <a:srgbClr val="000000"/>
              </a:buClr>
              <a:buSzPct val="100000"/>
              <a:buFont typeface="Courier New"/>
              <a:buChar char="o"/>
              <a:defRPr i="0" baseline="0" strike="noStrike" sz="18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algn="l" marL="2514600" rtl="0">
              <a:spcBef>
                <a:spcPts val="360"/>
              </a:spcBef>
              <a:buClr>
                <a:srgbClr val="000000"/>
              </a:buClr>
              <a:buSzPct val="100000"/>
              <a:buFont typeface="Wingdings"/>
              <a:buChar char="§"/>
              <a:defRPr i="0" baseline="0" strike="noStrike" sz="18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algn="l" marL="2971800" rtl="0">
              <a:spcBef>
                <a:spcPts val="360"/>
              </a:spcBef>
              <a:buClr>
                <a:srgbClr val="000000"/>
              </a:buClr>
              <a:buSzPct val="166666"/>
              <a:buFont typeface="Arial"/>
              <a:buChar char="•"/>
              <a:defRPr i="0" baseline="0" strike="noStrike" sz="18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algn="l" marL="3429000" rtl="0">
              <a:spcBef>
                <a:spcPts val="360"/>
              </a:spcBef>
              <a:buClr>
                <a:srgbClr val="000000"/>
              </a:buClr>
              <a:buSzPct val="100000"/>
              <a:buFont typeface="Courier New"/>
              <a:buChar char="o"/>
              <a:defRPr i="0" baseline="0" strike="noStrike" sz="18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algn="l" marL="3886200" rtl="0">
              <a:spcBef>
                <a:spcPts val="360"/>
              </a:spcBef>
              <a:buClr>
                <a:srgbClr val="000000"/>
              </a:buClr>
              <a:buSzPct val="100000"/>
              <a:buFont typeface="Wingdings"/>
              <a:buChar char="§"/>
              <a:defRPr i="0" baseline="0" strike="noStrike" sz="1800" b="0" cap="none" u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name="Shape 22" id="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23" id="23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24" id="24"/>
          <p:cNvSpPr txBox="1"/>
          <p:nvPr>
            <p:ph type="body" idx="1"/>
          </p:nvPr>
        </p:nvSpPr>
        <p:spPr>
          <a:xfrm>
            <a:off y="1600200" x="457200"/>
            <a:ext cy="4967574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342900" algn="l" marL="342900" rtl="0">
              <a:spcBef>
                <a:spcPts val="600"/>
              </a:spcBef>
              <a:buClr>
                <a:schemeClr val="dk1"/>
              </a:buClr>
              <a:buSzPct val="166666"/>
              <a:buFont typeface="Arial"/>
              <a:buChar char="•"/>
              <a:defRPr i="0" baseline="0" strike="noStrike" sz="3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85750" algn="l" marL="742950" rtl="0">
              <a:spcBef>
                <a:spcPts val="480"/>
              </a:spcBef>
              <a:buClr>
                <a:schemeClr val="dk1"/>
              </a:buClr>
              <a:buSzPct val="100000"/>
              <a:buFont typeface="Courier New"/>
              <a:buChar char="o"/>
              <a:defRPr i="0" baseline="0" strike="noStrike" sz="24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algn="l" marL="1143000" rtl="0">
              <a:spcBef>
                <a:spcPts val="480"/>
              </a:spcBef>
              <a:buClr>
                <a:schemeClr val="dk1"/>
              </a:buClr>
              <a:buSzPct val="100000"/>
              <a:buFont typeface="Wingdings"/>
              <a:buChar char="§"/>
              <a:defRPr i="0" baseline="0" strike="noStrike" sz="24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algn="l" marL="1600200" rtl="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algn="l" marL="2057400" rtl="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algn="l" marL="2514600" rtl="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algn="l" marL="2971800" rtl="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algn="l" marL="3429000" rtl="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algn="l" marL="3886200" rtl="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54" r:id="rId1"/>
    <p:sldLayoutId id="2147483655" r:id="rId2"/>
    <p:sldLayoutId id="2147483656" r:id="rId3"/>
    <p:sldLayoutId id="2147483657" r:id="rId4"/>
    <p:sldLayoutId id="2147483658" r:id="rId5"/>
    <p:sldLayoutId id="2147483659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1.xml"/><Relationship Type="http://schemas.openxmlformats.org/officeDocument/2006/relationships/slideLayout" Id="rId1" Target="../slideLayouts/slideLayout2.xml"/><Relationship Type="http://schemas.openxmlformats.org/officeDocument/2006/relationships/hyperlink" Id="rId4" TargetMode="External" Target="http://www.rubyist.net/~matz/20070508.html#p02"/><Relationship Type="http://schemas.openxmlformats.org/officeDocument/2006/relationships/hyperlink" Id="rId3" TargetMode="External" Target="https://bugs.ruby-lang.org/issues/2565"/><Relationship Type="http://schemas.openxmlformats.org/officeDocument/2006/relationships/hyperlink" Id="rId6" TargetMode="External" Target="https://github.com/yugui/ruby/tree/feature/dtrace-again"/><Relationship Type="http://schemas.openxmlformats.org/officeDocument/2006/relationships/hyperlink" Id="rId5" TargetMode="External" Target="https://github.com/tenderlove/ruby/tree/probes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40" id="4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41" id="41"/>
          <p:cNvSpPr txBox="1"/>
          <p:nvPr>
            <p:ph type="title"/>
          </p:nvPr>
        </p:nvSpPr>
        <p:spPr>
          <a:xfrm>
            <a:off y="274637" x="780923"/>
            <a:ext cy="543599" cx="7905899"/>
          </a:xfrm>
          <a:prstGeom prst="rect">
            <a:avLst/>
          </a:prstGeom>
        </p:spPr>
        <p:txBody>
          <a:bodyPr bIns="91425" tIns="91425" lIns="91425" anchor="b" anchorCtr="0" rIns="91425">
            <a:spAutoFit/>
          </a:bodyPr>
          <a:lstStyle/>
          <a:p>
            <a:pPr rtl="0" lvl="0">
              <a:buNone/>
            </a:pPr>
            <a:r>
              <a:rPr lang="en"/>
              <a:t>Dtrace/SystemTap for Ruby </a:t>
            </a:r>
            <a:r>
              <a:rPr lang="en" sz="1800" u="sng">
                <a:solidFill>
                  <a:schemeClr val="hlink"/>
                </a:solidFill>
                <a:hlinkClick r:id="rId3"/>
              </a:rPr>
              <a:t>#2565</a:t>
            </a:r>
          </a:p>
        </p:txBody>
      </p:sp>
      <p:sp>
        <p:nvSpPr>
          <p:cNvPr name="Shape 42" id="42"/>
          <p:cNvSpPr txBox="1"/>
          <p:nvPr>
            <p:ph type="body" idx="1"/>
          </p:nvPr>
        </p:nvSpPr>
        <p:spPr>
          <a:xfrm>
            <a:off y="818237" x="397248"/>
            <a:ext cy="5974800" cx="82896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rtl="0" lvl="0">
              <a:buNone/>
            </a:pPr>
            <a:r>
              <a:rPr lang="en" b="1"/>
              <a:t>Motivation</a:t>
            </a:r>
          </a:p>
          <a:p>
            <a:pPr indent="-381000" marL="457200" rtl="0" lv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 u="sng">
                <a:solidFill>
                  <a:schemeClr val="hlink"/>
                </a:solidFill>
                <a:hlinkClick r:id="rId4"/>
              </a:rPr>
              <a:t>The success story of Twitter</a:t>
            </a:r>
          </a:p>
          <a:p>
            <a:pPr indent="-381000" marL="457200" rtl="0" lvl="0">
              <a:buClr>
                <a:srgbClr val="000000"/>
              </a:buClr>
              <a:buSzPct val="166666"/>
              <a:buFont typeface="Arial"/>
              <a:buChar char="•"/>
            </a:pPr>
            <a:r>
              <a:rPr lang="en" sz="2400"/>
              <a:t>Live performance monitoring, Dynamic statistics</a:t>
            </a:r>
          </a:p>
          <a:p>
            <a:pPr rtl="0" lvl="0">
              <a:buNone/>
            </a:pPr>
            <a:r>
              <a:rPr lang="en" b="1"/>
              <a:t>Status:</a:t>
            </a:r>
            <a:r>
              <a:rPr lang="en"/>
              <a:t> </a:t>
            </a:r>
            <a:r>
              <a:rPr lang="en" sz="1800" u="sng">
                <a:solidFill>
                  <a:schemeClr val="hlink"/>
                </a:solidFill>
                <a:hlinkClick r:id="rId5"/>
              </a:rPr>
              <a:t>tenderlove</a:t>
            </a:r>
            <a:r>
              <a:rPr lang="en"/>
              <a:t>, </a:t>
            </a:r>
            <a:r>
              <a:rPr lang="en" sz="1800" u="sng">
                <a:solidFill>
                  <a:schemeClr val="hlink"/>
                </a:solidFill>
                <a:hlinkClick r:id="rId6"/>
              </a:rPr>
              <a:t>yugui</a:t>
            </a:r>
          </a:p>
          <a:p>
            <a:pPr rtl="0" lvl="0">
              <a:buNone/>
            </a:pPr>
            <a:r>
              <a:rPr lang="en" b="1"/>
              <a:t>Target: (Open)Solaris, OSX, FreeBSD, Linux</a:t>
            </a:r>
          </a:p>
          <a:p>
            <a:pPr rtl="0" lvl="0">
              <a:buNone/>
            </a:pPr>
            <a:r>
              <a:rPr lang="en" b="1"/>
              <a:t>Example</a:t>
            </a:r>
          </a:p>
          <a:p>
            <a:pPr rtl="0" lvl="0">
              <a:buNone/>
            </a:pPr>
            <a:r>
              <a:rPr lang="en" sz="1200" b="1">
                <a:latin typeface="Courier New"/>
                <a:ea typeface="Courier New"/>
                <a:cs typeface="Courier New"/>
                <a:sym typeface="Courier New"/>
              </a:rPr>
              <a:t>ruby*:::object-create-start</a:t>
            </a:r>
          </a:p>
          <a:p>
            <a:pPr rtl="0" lvl="0">
              <a:buNone/>
            </a:pPr>
            <a:r>
              <a:rPr lang="en" sz="1200" b="1">
                <a:latin typeface="Courier New"/>
                <a:ea typeface="Courier New"/>
                <a:cs typeface="Courier New"/>
                <a:sym typeface="Courier New"/>
              </a:rPr>
              <a:t>{</a:t>
            </a:r>
          </a:p>
          <a:p>
            <a:pPr rtl="0" lvl="0">
              <a:buNone/>
            </a:pPr>
            <a:r>
              <a:rPr lang="en" sz="1200" b="1">
                <a:latin typeface="Courier New"/>
                <a:ea typeface="Courier New"/>
                <a:cs typeface="Courier New"/>
                <a:sym typeface="Courier New"/>
              </a:rPr>
              <a:t>	@last_created[copyinstr($1)] = timestamp;</a:t>
            </a:r>
          </a:p>
          <a:p>
            <a:pPr rtl="0" lvl="0">
              <a:buNone/>
            </a:pPr>
            <a:r>
              <a:rPr lang="en" sz="1200" b="1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rtl="0" lvl="0">
              <a:buNone/>
            </a:pPr>
            <a:r>
              <a:rPr lang="en" b="1"/>
              <a:t>Concern</a:t>
            </a:r>
          </a:p>
          <a:p>
            <a:pPr indent="-419100" marL="457200" rtl="0" lvl="0">
              <a:buClr>
                <a:srgbClr val="000000"/>
              </a:buClr>
              <a:buSzPct val="208333"/>
              <a:buFont typeface="Arial"/>
              <a:buChar char="•"/>
            </a:pPr>
            <a:r>
              <a:rPr lang="en" sz="2400"/>
              <a:t>API design. Probe stability</a:t>
            </a:r>
          </a:p>
          <a:p>
            <a:pPr indent="-419100" marL="457200" lvl="0">
              <a:buClr>
                <a:srgbClr val="000000"/>
              </a:buClr>
              <a:buSzPct val="208333"/>
              <a:buFont typeface="Arial"/>
              <a:buChar char="•"/>
            </a:pPr>
            <a:r>
              <a:rPr lang="en" sz="2400"/>
              <a:t>Performance overhead: ~10 NOPs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